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9" y="-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/>
          <a:lstStyle>
            <a:lvl1pPr algn="ctr">
              <a:lnSpc>
                <a:spcPct val="100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30/11/2021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27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22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9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6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89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4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30/11/2021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56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2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8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30/11/2021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8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143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790" r:id="rId5"/>
    <p:sldLayoutId id="2147483796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lang="en-US" sz="4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4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4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4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4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A digital network connection">
            <a:extLst>
              <a:ext uri="{FF2B5EF4-FFF2-40B4-BE49-F238E27FC236}">
                <a16:creationId xmlns:a16="http://schemas.microsoft.com/office/drawing/2014/main" id="{1096633C-2DE9-4965-919E-81A9AFD1B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3234" b="20198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23D5EAD-683B-49D3-B3E7-A4BB2C3FC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/>
          <a:lstStyle/>
          <a:p>
            <a:r>
              <a:rPr lang="vi-VN" sz="6600" dirty="0" err="1">
                <a:solidFill>
                  <a:srgbClr val="FF0000"/>
                </a:solidFill>
              </a:rPr>
              <a:t>Đặc</a:t>
            </a:r>
            <a:r>
              <a:rPr lang="vi-VN" sz="6600" dirty="0">
                <a:solidFill>
                  <a:srgbClr val="FF0000"/>
                </a:solidFill>
              </a:rPr>
              <a:t> </a:t>
            </a:r>
            <a:r>
              <a:rPr lang="vi-VN" sz="6600" dirty="0" err="1">
                <a:solidFill>
                  <a:srgbClr val="FF0000"/>
                </a:solidFill>
              </a:rPr>
              <a:t>Tính</a:t>
            </a:r>
            <a:r>
              <a:rPr lang="vi-VN" sz="6600" dirty="0">
                <a:solidFill>
                  <a:srgbClr val="FF0000"/>
                </a:solidFill>
              </a:rPr>
              <a:t> </a:t>
            </a:r>
            <a:r>
              <a:rPr lang="vi-VN" sz="6600" dirty="0" err="1">
                <a:solidFill>
                  <a:srgbClr val="FF0000"/>
                </a:solidFill>
              </a:rPr>
              <a:t>Quá</a:t>
            </a:r>
            <a:r>
              <a:rPr lang="vi-VN" sz="6600" dirty="0">
                <a:solidFill>
                  <a:srgbClr val="FF0000"/>
                </a:solidFill>
              </a:rPr>
              <a:t> </a:t>
            </a:r>
            <a:r>
              <a:rPr lang="vi-VN" sz="6600" dirty="0" err="1">
                <a:solidFill>
                  <a:srgbClr val="FF0000"/>
                </a:solidFill>
              </a:rPr>
              <a:t>dòng</a:t>
            </a:r>
            <a:r>
              <a:rPr lang="vi-VN" sz="6600" dirty="0">
                <a:solidFill>
                  <a:srgbClr val="FF0000"/>
                </a:solidFill>
              </a:rPr>
              <a:t> </a:t>
            </a:r>
            <a:r>
              <a:rPr lang="vi-VN" sz="6600" dirty="0" err="1">
                <a:solidFill>
                  <a:srgbClr val="FF0000"/>
                </a:solidFill>
              </a:rPr>
              <a:t>của</a:t>
            </a:r>
            <a:r>
              <a:rPr lang="vi-VN" sz="6600" dirty="0">
                <a:solidFill>
                  <a:srgbClr val="FF0000"/>
                </a:solidFill>
              </a:rPr>
              <a:t> </a:t>
            </a:r>
            <a:r>
              <a:rPr lang="vi-VN" sz="6600" dirty="0" err="1">
                <a:solidFill>
                  <a:srgbClr val="FF0000"/>
                </a:solidFill>
              </a:rPr>
              <a:t>Relay</a:t>
            </a:r>
            <a:r>
              <a:rPr lang="vi-VN" sz="6600" dirty="0">
                <a:solidFill>
                  <a:srgbClr val="FF0000"/>
                </a:solidFill>
              </a:rPr>
              <a:t> </a:t>
            </a:r>
            <a:r>
              <a:rPr lang="vi-VN" sz="6600" dirty="0" err="1">
                <a:solidFill>
                  <a:srgbClr val="FF0000"/>
                </a:solidFill>
              </a:rPr>
              <a:t>số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39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Hình ảnh 1">
            <a:extLst>
              <a:ext uri="{FF2B5EF4-FFF2-40B4-BE49-F238E27FC236}">
                <a16:creationId xmlns:a16="http://schemas.microsoft.com/office/drawing/2014/main" id="{92740B96-E89F-46C5-960C-C9946EB9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19" y="1739421"/>
            <a:ext cx="5102881" cy="345253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EA8EBEF0-CDEC-4E78-AD93-849203ABC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7"/>
          <a:stretch/>
        </p:blipFill>
        <p:spPr>
          <a:xfrm>
            <a:off x="6051134" y="1446716"/>
            <a:ext cx="5476335" cy="36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2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Hình ảnh 1">
            <a:extLst>
              <a:ext uri="{FF2B5EF4-FFF2-40B4-BE49-F238E27FC236}">
                <a16:creationId xmlns:a16="http://schemas.microsoft.com/office/drawing/2014/main" id="{8B7206BA-6F50-493D-87B4-092793543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074" y="2129747"/>
            <a:ext cx="5891024" cy="3355877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610C6D8-40A7-41B3-9F7E-3F5B79421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t="1588" r="1833"/>
          <a:stretch/>
        </p:blipFill>
        <p:spPr bwMode="auto">
          <a:xfrm>
            <a:off x="6968477" y="2316479"/>
            <a:ext cx="4263923" cy="32127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799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8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785BEEA-42BB-4476-BDF2-620A56E1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/>
              <a:t>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Relay</a:t>
            </a:r>
            <a:r>
              <a:rPr lang="vi-VN" dirty="0"/>
              <a:t> cơ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cảm</a:t>
            </a:r>
            <a:r>
              <a:rPr lang="vi-VN" dirty="0"/>
              <a:t> </a:t>
            </a:r>
            <a:r>
              <a:rPr lang="vi-VN" dirty="0" err="1"/>
              <a:t>ứng</a:t>
            </a:r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D212F00-7557-494D-9BB2-092F43B31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r="-11535" b="-11536"/>
          <a:stretch/>
        </p:blipFill>
        <p:spPr>
          <a:xfrm>
            <a:off x="578228" y="2014194"/>
            <a:ext cx="5940752" cy="4750226"/>
          </a:xfrm>
          <a:prstGeom prst="rect">
            <a:avLst/>
          </a:prstGeom>
        </p:spPr>
      </p:pic>
      <p:sp>
        <p:nvSpPr>
          <p:cNvPr id="32" name="Mũi tên: Phải 31">
            <a:extLst>
              <a:ext uri="{FF2B5EF4-FFF2-40B4-BE49-F238E27FC236}">
                <a16:creationId xmlns:a16="http://schemas.microsoft.com/office/drawing/2014/main" id="{31CD2822-7A4B-44F2-9754-38505142C161}"/>
              </a:ext>
            </a:extLst>
          </p:cNvPr>
          <p:cNvSpPr/>
          <p:nvPr/>
        </p:nvSpPr>
        <p:spPr>
          <a:xfrm>
            <a:off x="6143227" y="3975253"/>
            <a:ext cx="376451" cy="333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̃i tên: Phải 32">
            <a:extLst>
              <a:ext uri="{FF2B5EF4-FFF2-40B4-BE49-F238E27FC236}">
                <a16:creationId xmlns:a16="http://schemas.microsoft.com/office/drawing/2014/main" id="{C5751B72-ADEE-498B-A29E-2CA504B91A23}"/>
              </a:ext>
            </a:extLst>
          </p:cNvPr>
          <p:cNvSpPr/>
          <p:nvPr/>
        </p:nvSpPr>
        <p:spPr>
          <a:xfrm rot="10800000">
            <a:off x="7943060" y="3978430"/>
            <a:ext cx="376452" cy="33301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FC9A13D1-15C2-408A-A446-6FADEC79172B}"/>
              </a:ext>
            </a:extLst>
          </p:cNvPr>
          <p:cNvSpPr txBox="1"/>
          <p:nvPr/>
        </p:nvSpPr>
        <p:spPr>
          <a:xfrm>
            <a:off x="7938496" y="3457851"/>
            <a:ext cx="760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Xo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DBEDED8F-14BF-468B-A287-61BC30DF7BA6}"/>
              </a:ext>
            </a:extLst>
          </p:cNvPr>
          <p:cNvSpPr txBox="1"/>
          <p:nvPr/>
        </p:nvSpPr>
        <p:spPr>
          <a:xfrm>
            <a:off x="5980635" y="3457851"/>
            <a:ext cx="112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X</a:t>
            </a:r>
            <a:r>
              <a:rPr lang="en-US" b="1" dirty="0">
                <a:solidFill>
                  <a:srgbClr val="FF0000"/>
                </a:solidFill>
              </a:rPr>
              <a:t>TĐ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C4F61720-6496-4C7C-91DC-373F383FACFB}"/>
              </a:ext>
            </a:extLst>
          </p:cNvPr>
          <p:cNvSpPr txBox="1"/>
          <p:nvPr/>
        </p:nvSpPr>
        <p:spPr>
          <a:xfrm>
            <a:off x="6542143" y="2692723"/>
            <a:ext cx="174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current</a:t>
            </a:r>
          </a:p>
        </p:txBody>
      </p: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A6FA7D13-3B3C-4A2F-9708-D0398FB2985C}"/>
              </a:ext>
            </a:extLst>
          </p:cNvPr>
          <p:cNvGrpSpPr/>
          <p:nvPr/>
        </p:nvGrpSpPr>
        <p:grpSpPr>
          <a:xfrm>
            <a:off x="6556803" y="3450214"/>
            <a:ext cx="1399927" cy="1393593"/>
            <a:chOff x="2792692" y="2571160"/>
            <a:chExt cx="1822905" cy="1814657"/>
          </a:xfrm>
        </p:grpSpPr>
        <p:sp>
          <p:nvSpPr>
            <p:cNvPr id="39" name="Lưu đồ: Đường kết nối 38">
              <a:extLst>
                <a:ext uri="{FF2B5EF4-FFF2-40B4-BE49-F238E27FC236}">
                  <a16:creationId xmlns:a16="http://schemas.microsoft.com/office/drawing/2014/main" id="{31F013DB-AA5C-402A-AFEF-E5E0981E2B50}"/>
                </a:ext>
              </a:extLst>
            </p:cNvPr>
            <p:cNvSpPr/>
            <p:nvPr/>
          </p:nvSpPr>
          <p:spPr>
            <a:xfrm>
              <a:off x="2792692" y="2571160"/>
              <a:ext cx="1814657" cy="1814657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ũi tên: Hình V 39">
              <a:extLst>
                <a:ext uri="{FF2B5EF4-FFF2-40B4-BE49-F238E27FC236}">
                  <a16:creationId xmlns:a16="http://schemas.microsoft.com/office/drawing/2014/main" id="{FD4EA9D5-BC38-438A-BB23-BA4815E87855}"/>
                </a:ext>
              </a:extLst>
            </p:cNvPr>
            <p:cNvSpPr/>
            <p:nvPr/>
          </p:nvSpPr>
          <p:spPr>
            <a:xfrm>
              <a:off x="4087696" y="3313677"/>
              <a:ext cx="527901" cy="329622"/>
            </a:xfrm>
            <a:prstGeom prst="chevr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BB15A3A7-C846-4713-A181-E6CC45BBE516}"/>
              </a:ext>
            </a:extLst>
          </p:cNvPr>
          <p:cNvGrpSpPr/>
          <p:nvPr/>
        </p:nvGrpSpPr>
        <p:grpSpPr>
          <a:xfrm>
            <a:off x="9220288" y="4941868"/>
            <a:ext cx="1393591" cy="651959"/>
            <a:chOff x="2813906" y="4325406"/>
            <a:chExt cx="1814655" cy="848945"/>
          </a:xfrm>
        </p:grpSpPr>
        <p:sp>
          <p:nvSpPr>
            <p:cNvPr id="42" name="Mũi tên: Cong Lên 41">
              <a:extLst>
                <a:ext uri="{FF2B5EF4-FFF2-40B4-BE49-F238E27FC236}">
                  <a16:creationId xmlns:a16="http://schemas.microsoft.com/office/drawing/2014/main" id="{3B820C3A-2F4C-406B-8B81-EF7C56A9DF24}"/>
                </a:ext>
              </a:extLst>
            </p:cNvPr>
            <p:cNvSpPr/>
            <p:nvPr/>
          </p:nvSpPr>
          <p:spPr>
            <a:xfrm>
              <a:off x="2813906" y="4325406"/>
              <a:ext cx="1814655" cy="40684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Hộp Văn bản 42">
              <a:extLst>
                <a:ext uri="{FF2B5EF4-FFF2-40B4-BE49-F238E27FC236}">
                  <a16:creationId xmlns:a16="http://schemas.microsoft.com/office/drawing/2014/main" id="{F04E0602-83CC-40C5-8792-1C858B16EC7E}"/>
                </a:ext>
              </a:extLst>
            </p:cNvPr>
            <p:cNvSpPr txBox="1"/>
            <p:nvPr/>
          </p:nvSpPr>
          <p:spPr>
            <a:xfrm>
              <a:off x="3095153" y="4693426"/>
              <a:ext cx="1373214" cy="480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T reset</a:t>
              </a:r>
            </a:p>
          </p:txBody>
        </p:sp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AD2BA7BD-6B08-4B28-A6D3-BE1C0189C477}"/>
              </a:ext>
            </a:extLst>
          </p:cNvPr>
          <p:cNvGrpSpPr/>
          <p:nvPr/>
        </p:nvGrpSpPr>
        <p:grpSpPr>
          <a:xfrm>
            <a:off x="6514787" y="4944100"/>
            <a:ext cx="1715010" cy="670263"/>
            <a:chOff x="3555136" y="4476384"/>
            <a:chExt cx="2233188" cy="872778"/>
          </a:xfrm>
        </p:grpSpPr>
        <p:sp>
          <p:nvSpPr>
            <p:cNvPr id="45" name="Mũi tên: Cong Xuống 44">
              <a:extLst>
                <a:ext uri="{FF2B5EF4-FFF2-40B4-BE49-F238E27FC236}">
                  <a16:creationId xmlns:a16="http://schemas.microsoft.com/office/drawing/2014/main" id="{26F1E22B-D834-41B5-8742-DA8254742315}"/>
                </a:ext>
              </a:extLst>
            </p:cNvPr>
            <p:cNvSpPr/>
            <p:nvPr/>
          </p:nvSpPr>
          <p:spPr>
            <a:xfrm rot="10800000">
              <a:off x="3555136" y="4476384"/>
              <a:ext cx="1835869" cy="40684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A314B6D3-3BCD-4342-BCE7-5BEC9E599787}"/>
                </a:ext>
              </a:extLst>
            </p:cNvPr>
            <p:cNvSpPr txBox="1"/>
            <p:nvPr/>
          </p:nvSpPr>
          <p:spPr>
            <a:xfrm>
              <a:off x="3952454" y="4868238"/>
              <a:ext cx="1835870" cy="48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T trip</a:t>
              </a:r>
            </a:p>
          </p:txBody>
        </p:sp>
      </p:grpSp>
      <p:grpSp>
        <p:nvGrpSpPr>
          <p:cNvPr id="47" name="Nhóm 46">
            <a:extLst>
              <a:ext uri="{FF2B5EF4-FFF2-40B4-BE49-F238E27FC236}">
                <a16:creationId xmlns:a16="http://schemas.microsoft.com/office/drawing/2014/main" id="{1B8F6BAF-D161-4CB0-826B-4BE8CFDDA63B}"/>
              </a:ext>
            </a:extLst>
          </p:cNvPr>
          <p:cNvGrpSpPr/>
          <p:nvPr/>
        </p:nvGrpSpPr>
        <p:grpSpPr>
          <a:xfrm rot="10800000">
            <a:off x="9260437" y="3445340"/>
            <a:ext cx="1399927" cy="1393593"/>
            <a:chOff x="2792692" y="2571160"/>
            <a:chExt cx="1822905" cy="1814657"/>
          </a:xfrm>
        </p:grpSpPr>
        <p:sp>
          <p:nvSpPr>
            <p:cNvPr id="48" name="Lưu đồ: Đường kết nối 47">
              <a:extLst>
                <a:ext uri="{FF2B5EF4-FFF2-40B4-BE49-F238E27FC236}">
                  <a16:creationId xmlns:a16="http://schemas.microsoft.com/office/drawing/2014/main" id="{EC1CA73A-645A-4DE2-B8DF-F51C51D2B252}"/>
                </a:ext>
              </a:extLst>
            </p:cNvPr>
            <p:cNvSpPr/>
            <p:nvPr/>
          </p:nvSpPr>
          <p:spPr>
            <a:xfrm>
              <a:off x="2792692" y="2571160"/>
              <a:ext cx="1814657" cy="1814657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ũi tên: Hình V 48">
              <a:extLst>
                <a:ext uri="{FF2B5EF4-FFF2-40B4-BE49-F238E27FC236}">
                  <a16:creationId xmlns:a16="http://schemas.microsoft.com/office/drawing/2014/main" id="{195EE481-7FA2-4230-9B2C-E5F472B2529E}"/>
                </a:ext>
              </a:extLst>
            </p:cNvPr>
            <p:cNvSpPr/>
            <p:nvPr/>
          </p:nvSpPr>
          <p:spPr>
            <a:xfrm>
              <a:off x="4087696" y="3313678"/>
              <a:ext cx="527901" cy="329622"/>
            </a:xfrm>
            <a:prstGeom prst="chevr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Mũi tên: Phải 49">
            <a:extLst>
              <a:ext uri="{FF2B5EF4-FFF2-40B4-BE49-F238E27FC236}">
                <a16:creationId xmlns:a16="http://schemas.microsoft.com/office/drawing/2014/main" id="{6974DB84-5FB3-4113-A45B-70D4D3A777C7}"/>
              </a:ext>
            </a:extLst>
          </p:cNvPr>
          <p:cNvSpPr/>
          <p:nvPr/>
        </p:nvSpPr>
        <p:spPr>
          <a:xfrm>
            <a:off x="8862902" y="3975253"/>
            <a:ext cx="376451" cy="333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̃i tên: Phải 50">
            <a:extLst>
              <a:ext uri="{FF2B5EF4-FFF2-40B4-BE49-F238E27FC236}">
                <a16:creationId xmlns:a16="http://schemas.microsoft.com/office/drawing/2014/main" id="{AB9AA283-7863-49BD-B7C5-1EA5F509DB64}"/>
              </a:ext>
            </a:extLst>
          </p:cNvPr>
          <p:cNvSpPr/>
          <p:nvPr/>
        </p:nvSpPr>
        <p:spPr>
          <a:xfrm rot="10800000">
            <a:off x="10687782" y="3976629"/>
            <a:ext cx="376452" cy="33301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EEF438F4-FCF0-4F0B-B53D-5EC8DD855C24}"/>
              </a:ext>
            </a:extLst>
          </p:cNvPr>
          <p:cNvSpPr txBox="1"/>
          <p:nvPr/>
        </p:nvSpPr>
        <p:spPr>
          <a:xfrm>
            <a:off x="10642168" y="3457851"/>
            <a:ext cx="760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Xo</a:t>
            </a:r>
          </a:p>
        </p:txBody>
      </p: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6BA23CB6-3911-4146-820F-EF563057174B}"/>
              </a:ext>
            </a:extLst>
          </p:cNvPr>
          <p:cNvSpPr txBox="1"/>
          <p:nvPr/>
        </p:nvSpPr>
        <p:spPr>
          <a:xfrm>
            <a:off x="8609031" y="3435634"/>
            <a:ext cx="112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X</a:t>
            </a:r>
            <a:r>
              <a:rPr lang="en-US" b="1" dirty="0">
                <a:solidFill>
                  <a:srgbClr val="FF0000"/>
                </a:solidFill>
              </a:rPr>
              <a:t>TĐ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B24C7033-93E8-45D8-AE64-807C14DF769A}"/>
              </a:ext>
            </a:extLst>
          </p:cNvPr>
          <p:cNvSpPr txBox="1"/>
          <p:nvPr/>
        </p:nvSpPr>
        <p:spPr>
          <a:xfrm>
            <a:off x="9080989" y="2692723"/>
            <a:ext cx="174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Under current</a:t>
            </a:r>
          </a:p>
        </p:txBody>
      </p:sp>
      <p:cxnSp>
        <p:nvCxnSpPr>
          <p:cNvPr id="56" name="Đường kết nối Mũi tên Thẳng 55">
            <a:extLst>
              <a:ext uri="{FF2B5EF4-FFF2-40B4-BE49-F238E27FC236}">
                <a16:creationId xmlns:a16="http://schemas.microsoft.com/office/drawing/2014/main" id="{ABE341AC-A98E-4F51-B780-22043A1050AF}"/>
              </a:ext>
            </a:extLst>
          </p:cNvPr>
          <p:cNvCxnSpPr>
            <a:cxnSpLocks/>
          </p:cNvCxnSpPr>
          <p:nvPr/>
        </p:nvCxnSpPr>
        <p:spPr>
          <a:xfrm>
            <a:off x="7215776" y="3045304"/>
            <a:ext cx="1" cy="39432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Đường kết nối Mũi tên Thẳng 58">
            <a:extLst>
              <a:ext uri="{FF2B5EF4-FFF2-40B4-BE49-F238E27FC236}">
                <a16:creationId xmlns:a16="http://schemas.microsoft.com/office/drawing/2014/main" id="{82894B58-9D2A-451A-AEC4-1A42E9B684B4}"/>
              </a:ext>
            </a:extLst>
          </p:cNvPr>
          <p:cNvCxnSpPr>
            <a:cxnSpLocks/>
          </p:cNvCxnSpPr>
          <p:nvPr/>
        </p:nvCxnSpPr>
        <p:spPr>
          <a:xfrm>
            <a:off x="9963565" y="3045304"/>
            <a:ext cx="1" cy="39432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Hình ảnh 59" descr="Ảnh có chứa văn bản, tờ báo&#10;&#10;Mô tả được tạo tự động">
            <a:extLst>
              <a:ext uri="{FF2B5EF4-FFF2-40B4-BE49-F238E27FC236}">
                <a16:creationId xmlns:a16="http://schemas.microsoft.com/office/drawing/2014/main" id="{D56B3B1C-0422-49D9-B67B-E79C03C0F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3" t="44915" r="6546" b="34338"/>
          <a:stretch/>
        </p:blipFill>
        <p:spPr bwMode="auto">
          <a:xfrm>
            <a:off x="420899" y="2023871"/>
            <a:ext cx="5532318" cy="42357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505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785BEEA-42BB-4476-BDF2-620A56E1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/>
              <a:t>ỨNG DỤNG  ĐẶC TÍNH RELAY CƠ TRONG  RELAY SỐ</a:t>
            </a:r>
            <a:endParaRPr lang="en-US" dirty="0"/>
          </a:p>
        </p:txBody>
      </p:sp>
      <p:pic>
        <p:nvPicPr>
          <p:cNvPr id="5" name="Hình ảnh 4" descr="Ảnh có chứa văn bản, tờ báo&#10;&#10;Mô tả được tạo tự động">
            <a:extLst>
              <a:ext uri="{FF2B5EF4-FFF2-40B4-BE49-F238E27FC236}">
                <a16:creationId xmlns:a16="http://schemas.microsoft.com/office/drawing/2014/main" id="{D917E9B3-C89A-43A5-A30A-582B2EF0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3" t="44915" r="6546" b="34338"/>
          <a:stretch/>
        </p:blipFill>
        <p:spPr bwMode="auto">
          <a:xfrm>
            <a:off x="475699" y="2221583"/>
            <a:ext cx="5532318" cy="42357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790E2EB4-EF54-4BC3-A54C-A491E389B82D}"/>
                  </a:ext>
                </a:extLst>
              </p:cNvPr>
              <p:cNvSpPr txBox="1"/>
              <p:nvPr/>
            </p:nvSpPr>
            <p:spPr>
              <a:xfrm>
                <a:off x="6268825" y="2422689"/>
                <a:ext cx="5156462" cy="12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dirty="0"/>
                  <a:t>Thời gian </a:t>
                </a:r>
                <a:r>
                  <a:rPr lang="vi-VN" dirty="0" err="1"/>
                  <a:t>quá</a:t>
                </a:r>
                <a:r>
                  <a:rPr lang="vi-VN" dirty="0"/>
                  <a:t> </a:t>
                </a:r>
                <a:r>
                  <a:rPr lang="vi-VN" dirty="0" err="1"/>
                  <a:t>dòng</a:t>
                </a:r>
                <a:r>
                  <a:rPr lang="vi-VN" dirty="0"/>
                  <a:t> cho </a:t>
                </a:r>
                <a:r>
                  <a:rPr lang="vi-VN" dirty="0" err="1"/>
                  <a:t>phép</a:t>
                </a:r>
                <a:r>
                  <a:rPr lang="vi-VN" dirty="0"/>
                  <a:t> </a:t>
                </a:r>
                <a:r>
                  <a:rPr lang="vi-VN" dirty="0" err="1"/>
                  <a:t>được</a:t>
                </a:r>
                <a:r>
                  <a:rPr lang="vi-VN" dirty="0"/>
                  <a:t> </a:t>
                </a:r>
                <a:r>
                  <a:rPr lang="vi-VN" dirty="0" err="1"/>
                  <a:t>xác</a:t>
                </a:r>
                <a:r>
                  <a:rPr lang="vi-VN" dirty="0"/>
                  <a:t> </a:t>
                </a:r>
                <a:r>
                  <a:rPr lang="vi-VN" dirty="0" err="1"/>
                  <a:t>định</a:t>
                </a:r>
                <a:r>
                  <a:rPr lang="vi-VN" dirty="0"/>
                  <a:t> theo phương trinh sau:</a:t>
                </a: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vi-V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To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vi-V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vi-V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r>
                  <a:rPr lang="vi-VN" sz="2400" dirty="0">
                    <a:solidFill>
                      <a:srgbClr val="FF0000"/>
                    </a:solidFill>
                  </a:rPr>
                  <a:t> </a:t>
                </a:r>
                <a:r>
                  <a:rPr lang="vi-VN" sz="2400" dirty="0" err="1">
                    <a:solidFill>
                      <a:srgbClr val="FF0000"/>
                    </a:solidFill>
                  </a:rPr>
                  <a:t>dt</a:t>
                </a:r>
                <a:r>
                  <a:rPr lang="vi-VN" sz="2400" dirty="0">
                    <a:solidFill>
                      <a:srgbClr val="FF0000"/>
                    </a:solidFill>
                  </a:rPr>
                  <a:t> ≥1</a:t>
                </a:r>
                <a:endParaRPr lang="en-US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790E2EB4-EF54-4BC3-A54C-A491E389B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25" y="2422689"/>
                <a:ext cx="5156462" cy="1230914"/>
              </a:xfrm>
              <a:prstGeom prst="rect">
                <a:avLst/>
              </a:prstGeom>
              <a:blipFill>
                <a:blip r:embed="rId3"/>
                <a:stretch>
                  <a:fillRect l="-946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D12A71C6-A588-4CF5-83C1-A201C78194B6}"/>
                  </a:ext>
                </a:extLst>
              </p:cNvPr>
              <p:cNvSpPr txBox="1"/>
              <p:nvPr/>
            </p:nvSpPr>
            <p:spPr>
              <a:xfrm>
                <a:off x="6405513" y="3799002"/>
                <a:ext cx="4883085" cy="233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dirty="0"/>
                  <a:t>Trong </a:t>
                </a:r>
                <a:r>
                  <a:rPr lang="vi-VN" dirty="0" err="1"/>
                  <a:t>đó</a:t>
                </a:r>
                <a:r>
                  <a:rPr lang="vi-VN" dirty="0"/>
                  <a:t> :</a:t>
                </a:r>
              </a:p>
              <a:p>
                <a:r>
                  <a:rPr lang="vi-VN" dirty="0"/>
                  <a:t>+ To </a:t>
                </a:r>
                <a:r>
                  <a:rPr lang="vi-VN" dirty="0" err="1"/>
                  <a:t>là</a:t>
                </a:r>
                <a:r>
                  <a:rPr lang="vi-VN" dirty="0"/>
                  <a:t> </a:t>
                </a:r>
                <a:r>
                  <a:rPr lang="vi-VN" dirty="0" err="1"/>
                  <a:t>thời</a:t>
                </a:r>
                <a:r>
                  <a:rPr lang="vi-VN" dirty="0"/>
                  <a:t> gian </a:t>
                </a:r>
                <a:r>
                  <a:rPr lang="vi-VN" dirty="0" err="1"/>
                  <a:t>quá</a:t>
                </a:r>
                <a:r>
                  <a:rPr lang="vi-VN" dirty="0"/>
                  <a:t> </a:t>
                </a:r>
                <a:r>
                  <a:rPr lang="vi-VN" dirty="0" err="1"/>
                  <a:t>dòng</a:t>
                </a:r>
                <a:r>
                  <a:rPr lang="vi-VN" dirty="0"/>
                  <a:t> cho </a:t>
                </a:r>
                <a:r>
                  <a:rPr lang="vi-VN" dirty="0" err="1"/>
                  <a:t>phép</a:t>
                </a:r>
                <a:r>
                  <a:rPr lang="vi-VN" dirty="0"/>
                  <a:t>.</a:t>
                </a:r>
              </a:p>
              <a:p>
                <a:r>
                  <a:rPr lang="vi-VN" dirty="0"/>
                  <a:t>+ t(I) </a:t>
                </a:r>
                <a:r>
                  <a:rPr lang="vi-VN" dirty="0" err="1"/>
                  <a:t>là</a:t>
                </a:r>
                <a:r>
                  <a:rPr lang="vi-VN" dirty="0"/>
                  <a:t> </a:t>
                </a:r>
                <a:r>
                  <a:rPr lang="vi-VN" dirty="0" err="1"/>
                  <a:t>thời</a:t>
                </a:r>
                <a:r>
                  <a:rPr lang="vi-VN" dirty="0"/>
                  <a:t> gian </a:t>
                </a:r>
                <a:r>
                  <a:rPr lang="vi-VN" dirty="0" err="1"/>
                  <a:t>quá</a:t>
                </a:r>
                <a:r>
                  <a:rPr lang="vi-VN" dirty="0"/>
                  <a:t> dông cho </a:t>
                </a:r>
                <a:r>
                  <a:rPr lang="vi-VN" dirty="0" err="1"/>
                  <a:t>phép</a:t>
                </a:r>
                <a:r>
                  <a:rPr lang="vi-VN" dirty="0"/>
                  <a:t> </a:t>
                </a:r>
                <a:r>
                  <a:rPr lang="vi-VN" dirty="0" err="1"/>
                  <a:t>ứng</a:t>
                </a:r>
                <a:r>
                  <a:rPr lang="vi-VN" dirty="0"/>
                  <a:t> </a:t>
                </a:r>
                <a:r>
                  <a:rPr lang="vi-VN" dirty="0" err="1"/>
                  <a:t>với</a:t>
                </a:r>
                <a:r>
                  <a:rPr lang="vi-VN" dirty="0"/>
                  <a:t> dông </a:t>
                </a:r>
                <a:r>
                  <a:rPr lang="vi-VN" dirty="0" err="1"/>
                  <a:t>điện</a:t>
                </a:r>
                <a:r>
                  <a:rPr lang="vi-VN" dirty="0"/>
                  <a:t> không </a:t>
                </a:r>
                <a:r>
                  <a:rPr lang="vi-VN" dirty="0" err="1"/>
                  <a:t>đổi</a:t>
                </a:r>
                <a:r>
                  <a:rPr lang="vi-VN" dirty="0"/>
                  <a:t> I:</a:t>
                </a:r>
              </a:p>
              <a:p>
                <a:r>
                  <a:rPr lang="vi-VN" dirty="0"/>
                  <a:t>     </a:t>
                </a:r>
                <a14:m>
                  <m:oMath xmlns:m="http://schemas.openxmlformats.org/officeDocument/2006/math">
                    <m:r>
                      <a:rPr lang="vi-VN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  <m:r>
                      <a:rPr lang="vi-V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p>
                        </m:sSup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vi-V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vi-V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(1)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M= I/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Ip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&gt;1</a:t>
                </a:r>
              </a:p>
              <a:p>
                <a:r>
                  <a:rPr lang="vi-VN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</m:d>
                    <m:r>
                      <a:rPr lang="vi-V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𝑇𝑟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p>
                        </m:sSup>
                        <m:r>
                          <a:rPr lang="vi-V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(2) </a:t>
                </a:r>
                <a:r>
                  <a:rPr lang="vi-VN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vi-VN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0&lt;M&lt;1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vi-V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D12A71C6-A588-4CF5-83C1-A201C7819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513" y="3799002"/>
                <a:ext cx="4883085" cy="2336794"/>
              </a:xfrm>
              <a:prstGeom prst="rect">
                <a:avLst/>
              </a:prstGeom>
              <a:blipFill>
                <a:blip r:embed="rId4"/>
                <a:stretch>
                  <a:fillRect l="-1124" t="-1302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32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785BEEA-42BB-4476-BDF2-620A56E1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/>
              <a:t>ỨNG DỤNG</a:t>
            </a:r>
            <a:r>
              <a:rPr lang="en-US" dirty="0"/>
              <a:t> </a:t>
            </a:r>
            <a:r>
              <a:rPr lang="vi-VN" dirty="0"/>
              <a:t>TRONG  RELAY SỐ</a:t>
            </a:r>
            <a:endParaRPr lang="en-US" dirty="0"/>
          </a:p>
        </p:txBody>
      </p:sp>
      <p:pic>
        <p:nvPicPr>
          <p:cNvPr id="6" name="Hình ảnh 5" descr="Ảnh có chứa bàn&#10;&#10;Mô tả được tạo tự động">
            <a:extLst>
              <a:ext uri="{FF2B5EF4-FFF2-40B4-BE49-F238E27FC236}">
                <a16:creationId xmlns:a16="http://schemas.microsoft.com/office/drawing/2014/main" id="{2124CBB2-74E8-494B-A427-C87264AF1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0" b="50224"/>
          <a:stretch/>
        </p:blipFill>
        <p:spPr bwMode="auto">
          <a:xfrm>
            <a:off x="2495717" y="2176381"/>
            <a:ext cx="7200565" cy="12526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Nhóm 9">
            <a:extLst>
              <a:ext uri="{FF2B5EF4-FFF2-40B4-BE49-F238E27FC236}">
                <a16:creationId xmlns:a16="http://schemas.microsoft.com/office/drawing/2014/main" id="{9F99C775-C902-49D1-B497-B12A995CC046}"/>
              </a:ext>
            </a:extLst>
          </p:cNvPr>
          <p:cNvGrpSpPr/>
          <p:nvPr/>
        </p:nvGrpSpPr>
        <p:grpSpPr>
          <a:xfrm>
            <a:off x="550344" y="3591187"/>
            <a:ext cx="11091309" cy="2895946"/>
            <a:chOff x="444839" y="3591187"/>
            <a:chExt cx="11091309" cy="2895946"/>
          </a:xfrm>
        </p:grpSpPr>
        <p:pic>
          <p:nvPicPr>
            <p:cNvPr id="7" name="Hình ảnh 6">
              <a:extLst>
                <a:ext uri="{FF2B5EF4-FFF2-40B4-BE49-F238E27FC236}">
                  <a16:creationId xmlns:a16="http://schemas.microsoft.com/office/drawing/2014/main" id="{384C6754-4049-4564-8042-C8740960D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839" y="3591187"/>
              <a:ext cx="3641057" cy="2895946"/>
            </a:xfrm>
            <a:prstGeom prst="rect">
              <a:avLst/>
            </a:prstGeom>
          </p:spPr>
        </p:pic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EAD1EF52-235A-44E1-86CD-B27A5630C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5896" y="3591187"/>
              <a:ext cx="3527789" cy="2895946"/>
            </a:xfrm>
            <a:prstGeom prst="rect">
              <a:avLst/>
            </a:prstGeom>
          </p:spPr>
        </p:pic>
        <p:pic>
          <p:nvPicPr>
            <p:cNvPr id="9" name="Hình ảnh 8">
              <a:extLst>
                <a:ext uri="{FF2B5EF4-FFF2-40B4-BE49-F238E27FC236}">
                  <a16:creationId xmlns:a16="http://schemas.microsoft.com/office/drawing/2014/main" id="{9A474967-6833-4EE6-AE24-A8EBBC49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3685" y="3591187"/>
              <a:ext cx="3922463" cy="289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01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785BEEA-42BB-4476-BDF2-620A56E1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4400" dirty="0"/>
              <a:t>XÂY DỰNG THUẬT TOÁN LẬP TRÌNH</a:t>
            </a:r>
            <a:endParaRPr lang="en-US" sz="4400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59CD057-D748-4BAF-89A0-BA67FA6A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4"/>
          <a:stretch/>
        </p:blipFill>
        <p:spPr>
          <a:xfrm>
            <a:off x="599975" y="3706490"/>
            <a:ext cx="2276475" cy="111060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7B5B7798-A617-48EA-B89B-97E037CC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7" y="4475210"/>
            <a:ext cx="2981325" cy="771525"/>
          </a:xfrm>
          <a:prstGeom prst="rect">
            <a:avLst/>
          </a:prstGeom>
        </p:spPr>
      </p:pic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771AF86A-635F-44D4-A1DB-38EF25460B2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876450" y="4261794"/>
            <a:ext cx="304898" cy="161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8EAD2AA0-58A1-48F9-8917-E71ADDD8BA57}"/>
                  </a:ext>
                </a:extLst>
              </p:cNvPr>
              <p:cNvSpPr txBox="1"/>
              <p:nvPr/>
            </p:nvSpPr>
            <p:spPr>
              <a:xfrm>
                <a:off x="6520503" y="2708237"/>
                <a:ext cx="5231876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Tc :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hằng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thời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tốc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lấy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mẫu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cũng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tốc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toán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chip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0&lt;M&lt;1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tang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M&gt;1.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quyết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định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thời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động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≥1 )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8EAD2AA0-58A1-48F9-8917-E71ADDD8B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03" y="2708237"/>
                <a:ext cx="5231876" cy="2954655"/>
              </a:xfrm>
              <a:prstGeom prst="rect">
                <a:avLst/>
              </a:prstGeom>
              <a:blipFill>
                <a:blip r:embed="rId4"/>
                <a:stretch>
                  <a:fillRect l="-1632" t="-1443" r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Nhóm 16">
            <a:extLst>
              <a:ext uri="{FF2B5EF4-FFF2-40B4-BE49-F238E27FC236}">
                <a16:creationId xmlns:a16="http://schemas.microsoft.com/office/drawing/2014/main" id="{20DEBB7C-B12E-455D-8C3E-965F9C5A33EB}"/>
              </a:ext>
            </a:extLst>
          </p:cNvPr>
          <p:cNvGrpSpPr/>
          <p:nvPr/>
        </p:nvGrpSpPr>
        <p:grpSpPr>
          <a:xfrm>
            <a:off x="3442967" y="3115540"/>
            <a:ext cx="2981325" cy="1070026"/>
            <a:chOff x="2562175" y="4235826"/>
            <a:chExt cx="6035070" cy="1433569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8DAF6C33-89E2-4EBA-A7A3-D9BA9501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2176" y="4926444"/>
              <a:ext cx="6035069" cy="742950"/>
            </a:xfrm>
            <a:prstGeom prst="rect">
              <a:avLst/>
            </a:prstGeom>
          </p:spPr>
        </p:pic>
        <p:pic>
          <p:nvPicPr>
            <p:cNvPr id="11" name="Hình ảnh 10">
              <a:extLst>
                <a:ext uri="{FF2B5EF4-FFF2-40B4-BE49-F238E27FC236}">
                  <a16:creationId xmlns:a16="http://schemas.microsoft.com/office/drawing/2014/main" id="{1F35DD33-F54A-4C36-8B09-7247C03A8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7418"/>
            <a:stretch/>
          </p:blipFill>
          <p:spPr>
            <a:xfrm>
              <a:off x="2562176" y="4235826"/>
              <a:ext cx="6035069" cy="723114"/>
            </a:xfrm>
            <a:prstGeom prst="rect">
              <a:avLst/>
            </a:prstGeom>
          </p:spPr>
        </p:pic>
        <p:sp>
          <p:nvSpPr>
            <p:cNvPr id="13" name="Hình chữ nhật 12">
              <a:extLst>
                <a:ext uri="{FF2B5EF4-FFF2-40B4-BE49-F238E27FC236}">
                  <a16:creationId xmlns:a16="http://schemas.microsoft.com/office/drawing/2014/main" id="{F8DA6323-298E-4995-AB7C-1BAEB44FD2E2}"/>
                </a:ext>
              </a:extLst>
            </p:cNvPr>
            <p:cNvSpPr/>
            <p:nvPr/>
          </p:nvSpPr>
          <p:spPr>
            <a:xfrm>
              <a:off x="4468305" y="4926444"/>
              <a:ext cx="197963" cy="3054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ình chữ nhật 13">
              <a:extLst>
                <a:ext uri="{FF2B5EF4-FFF2-40B4-BE49-F238E27FC236}">
                  <a16:creationId xmlns:a16="http://schemas.microsoft.com/office/drawing/2014/main" id="{FBB08642-3154-4167-AB30-4A0603D88627}"/>
                </a:ext>
              </a:extLst>
            </p:cNvPr>
            <p:cNvSpPr/>
            <p:nvPr/>
          </p:nvSpPr>
          <p:spPr>
            <a:xfrm>
              <a:off x="2562176" y="5561814"/>
              <a:ext cx="1227399" cy="1075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02A61FC0-BC3C-4D4F-9D5E-4DC8AC729BE9}"/>
                </a:ext>
              </a:extLst>
            </p:cNvPr>
            <p:cNvSpPr/>
            <p:nvPr/>
          </p:nvSpPr>
          <p:spPr>
            <a:xfrm>
              <a:off x="3704734" y="5609403"/>
              <a:ext cx="961534" cy="599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2279BF74-E297-4031-A6F8-7F34DA32AC05}"/>
                </a:ext>
              </a:extLst>
            </p:cNvPr>
            <p:cNvSpPr/>
            <p:nvPr/>
          </p:nvSpPr>
          <p:spPr>
            <a:xfrm>
              <a:off x="2562175" y="4926444"/>
              <a:ext cx="1453643" cy="1217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Dấu ngoặc vuông Trái 26">
            <a:extLst>
              <a:ext uri="{FF2B5EF4-FFF2-40B4-BE49-F238E27FC236}">
                <a16:creationId xmlns:a16="http://schemas.microsoft.com/office/drawing/2014/main" id="{4B225418-BCA8-483C-B345-33DA9D7C7F3F}"/>
              </a:ext>
            </a:extLst>
          </p:cNvPr>
          <p:cNvSpPr/>
          <p:nvPr/>
        </p:nvSpPr>
        <p:spPr>
          <a:xfrm>
            <a:off x="3176833" y="3655277"/>
            <a:ext cx="259526" cy="1205182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0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785BEEA-42BB-4476-BDF2-620A56E1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4908"/>
            <a:ext cx="10058400" cy="744718"/>
          </a:xfrm>
        </p:spPr>
        <p:txBody>
          <a:bodyPr/>
          <a:lstStyle/>
          <a:p>
            <a:pPr algn="ctr"/>
            <a:r>
              <a:rPr lang="vi-VN" sz="4400" dirty="0"/>
              <a:t>SƠ ĐỒ THUẬT TOÁN</a:t>
            </a:r>
            <a:endParaRPr lang="en-US" sz="4400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26B9ED80-9AA4-4723-BC28-9A0ADB68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21" y="1310326"/>
            <a:ext cx="5011958" cy="5052766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B6C80BDD-7259-420E-9EF1-C19F147BFFA4}"/>
              </a:ext>
            </a:extLst>
          </p:cNvPr>
          <p:cNvSpPr/>
          <p:nvPr/>
        </p:nvSpPr>
        <p:spPr>
          <a:xfrm>
            <a:off x="5269584" y="4986779"/>
            <a:ext cx="1564849" cy="7139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F2E7FCF-0FC6-4FDF-9ED0-CE07A0889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20"/>
          <a:stretch/>
        </p:blipFill>
        <p:spPr>
          <a:xfrm>
            <a:off x="6001919" y="4929189"/>
            <a:ext cx="136944" cy="952500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AA621F60-6F0E-470D-9082-A7F0CC2E9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1414"/>
          <a:stretch/>
        </p:blipFill>
        <p:spPr>
          <a:xfrm>
            <a:off x="6092106" y="5674958"/>
            <a:ext cx="328290" cy="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785BEEA-42BB-4476-BDF2-620A56E1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388" y="1446715"/>
            <a:ext cx="9963383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/>
              <a:t>KẾT QUẢ THỬ NGHIỆM</a:t>
            </a: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8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785BEEA-42BB-4476-BDF2-620A56E1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388" y="1446715"/>
            <a:ext cx="9963383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/>
              <a:t>KẾT QUẢ THỬ NGHIỆM</a:t>
            </a: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Nhóm 4">
            <a:extLst>
              <a:ext uri="{FF2B5EF4-FFF2-40B4-BE49-F238E27FC236}">
                <a16:creationId xmlns:a16="http://schemas.microsoft.com/office/drawing/2014/main" id="{0B888025-36DD-46B4-8B80-BE7840ACB58A}"/>
              </a:ext>
            </a:extLst>
          </p:cNvPr>
          <p:cNvGrpSpPr/>
          <p:nvPr/>
        </p:nvGrpSpPr>
        <p:grpSpPr>
          <a:xfrm>
            <a:off x="643337" y="640855"/>
            <a:ext cx="11000920" cy="5807458"/>
            <a:chOff x="80066" y="640853"/>
            <a:chExt cx="11000920" cy="5807458"/>
          </a:xfrm>
        </p:grpSpPr>
        <p:pic>
          <p:nvPicPr>
            <p:cNvPr id="3" name="Relay vid2">
              <a:hlinkClick r:id="" action="ppaction://media"/>
              <a:extLst>
                <a:ext uri="{FF2B5EF4-FFF2-40B4-BE49-F238E27FC236}">
                  <a16:creationId xmlns:a16="http://schemas.microsoft.com/office/drawing/2014/main" id="{2D7FB57D-CA48-4B2A-8397-68D35BC3FD7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4" t="-45" r="80188" b="45"/>
            <a:stretch/>
          </p:blipFill>
          <p:spPr>
            <a:xfrm>
              <a:off x="80066" y="640855"/>
              <a:ext cx="5501582" cy="5807456"/>
            </a:xfrm>
            <a:prstGeom prst="rect">
              <a:avLst/>
            </a:prstGeom>
          </p:spPr>
        </p:pic>
        <p:pic>
          <p:nvPicPr>
            <p:cNvPr id="4" name="Relay vid1">
              <a:hlinkClick r:id="" action="ppaction://media"/>
              <a:extLst>
                <a:ext uri="{FF2B5EF4-FFF2-40B4-BE49-F238E27FC236}">
                  <a16:creationId xmlns:a16="http://schemas.microsoft.com/office/drawing/2014/main" id="{E95E1D65-BAE4-4AC8-A394-0893B7576F2A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7"/>
            <a:srcRect r="80078"/>
            <a:stretch/>
          </p:blipFill>
          <p:spPr>
            <a:xfrm>
              <a:off x="5579404" y="640853"/>
              <a:ext cx="5501582" cy="5807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356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785BEEA-42BB-4476-BDF2-620A56E1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388" y="1446715"/>
            <a:ext cx="9963383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vi-VN" sz="6000" cap="all" spc="-100" dirty="0" err="1"/>
              <a:t>Kiểm</a:t>
            </a:r>
            <a:r>
              <a:rPr lang="vi-VN" sz="6000" cap="all" spc="-100" dirty="0"/>
              <a:t> tra </a:t>
            </a:r>
            <a:r>
              <a:rPr lang="vi-VN" sz="6000" cap="all" spc="-100" dirty="0" err="1"/>
              <a:t>Đường</a:t>
            </a:r>
            <a:r>
              <a:rPr lang="vi-VN" sz="6000" cap="all" spc="-100" dirty="0"/>
              <a:t> </a:t>
            </a:r>
            <a:r>
              <a:rPr lang="vi-VN" sz="6000" cap="all" spc="-100" dirty="0" err="1"/>
              <a:t>Đặc</a:t>
            </a:r>
            <a:r>
              <a:rPr lang="vi-VN" sz="6000" cap="all" spc="-100" dirty="0"/>
              <a:t> </a:t>
            </a:r>
            <a:r>
              <a:rPr lang="vi-VN" sz="6000" cap="all" spc="-100" dirty="0" err="1"/>
              <a:t>Tính</a:t>
            </a:r>
            <a:endParaRPr lang="en-US" sz="6000" cap="all" spc="-100" dirty="0"/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Palatino Linotyp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goe UI Semi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207</Words>
  <Application>Microsoft Office PowerPoint</Application>
  <PresentationFormat>Màn hình rộng</PresentationFormat>
  <Paragraphs>28</Paragraphs>
  <Slides>12</Slides>
  <Notes>0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21" baseType="lpstr">
      <vt:lpstr>Arial</vt:lpstr>
      <vt:lpstr>Cambria Math</vt:lpstr>
      <vt:lpstr>Garamond</vt:lpstr>
      <vt:lpstr>Palatino Linotype</vt:lpstr>
      <vt:lpstr>Segoe UI Semilight</vt:lpstr>
      <vt:lpstr>Tahoma</vt:lpstr>
      <vt:lpstr>Times New Roman</vt:lpstr>
      <vt:lpstr>Verdana</vt:lpstr>
      <vt:lpstr>SavonVTI</vt:lpstr>
      <vt:lpstr>Đặc Tính Quá dòng của Relay số</vt:lpstr>
      <vt:lpstr>Mô hình Relay cơ dạng cảm ứng</vt:lpstr>
      <vt:lpstr>ỨNG DỤNG  ĐẶC TÍNH RELAY CƠ TRONG  RELAY SỐ</vt:lpstr>
      <vt:lpstr>ỨNG DỤNG TRONG  RELAY SỐ</vt:lpstr>
      <vt:lpstr>XÂY DỰNG THUẬT TOÁN LẬP TRÌNH</vt:lpstr>
      <vt:lpstr>SƠ ĐỒ THUẬT TOÁN</vt:lpstr>
      <vt:lpstr>KẾT QUẢ THỬ NGHIỆM</vt:lpstr>
      <vt:lpstr>KẾT QUẢ THỬ NGHIỆM</vt:lpstr>
      <vt:lpstr>Kiểm tra Đường Đặc Tính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Đặc Tính Quá dòng của Relay số</dc:title>
  <dc:creator>Le Quang Anh 20173647</dc:creator>
  <cp:lastModifiedBy>Le Quang Anh 20173647</cp:lastModifiedBy>
  <cp:revision>10</cp:revision>
  <dcterms:created xsi:type="dcterms:W3CDTF">2021-11-24T10:25:42Z</dcterms:created>
  <dcterms:modified xsi:type="dcterms:W3CDTF">2021-11-30T10:17:35Z</dcterms:modified>
</cp:coreProperties>
</file>